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90" r:id="rId5"/>
    <p:sldId id="260" r:id="rId6"/>
    <p:sldId id="261" r:id="rId7"/>
    <p:sldId id="291" r:id="rId8"/>
    <p:sldId id="293" r:id="rId9"/>
    <p:sldId id="292" r:id="rId10"/>
    <p:sldId id="301" r:id="rId11"/>
    <p:sldId id="294" r:id="rId12"/>
    <p:sldId id="295" r:id="rId13"/>
    <p:sldId id="296" r:id="rId14"/>
    <p:sldId id="297" r:id="rId15"/>
    <p:sldId id="298" r:id="rId16"/>
    <p:sldId id="299" r:id="rId17"/>
    <p:sldId id="303" r:id="rId18"/>
    <p:sldId id="300" r:id="rId19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21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2" autoAdjust="0"/>
    <p:restoredTop sz="94660"/>
  </p:normalViewPr>
  <p:slideViewPr>
    <p:cSldViewPr snapToGrid="0">
      <p:cViewPr varScale="1">
        <p:scale>
          <a:sx n="73" d="100"/>
          <a:sy n="73" d="100"/>
        </p:scale>
        <p:origin x="4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9B1451-C2DF-451B-8BC3-F47610C3DE3F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A0C02A42-7888-453A-B4C1-A45CD528ECCA}">
      <dgm:prSet phldrT="[Texto]"/>
      <dgm:spPr/>
      <dgm:t>
        <a:bodyPr/>
        <a:lstStyle/>
        <a:p>
          <a:r>
            <a:rPr lang="es-ES" dirty="0" smtClean="0"/>
            <a:t>Movilidad</a:t>
          </a:r>
          <a:endParaRPr lang="es-ES" dirty="0"/>
        </a:p>
      </dgm:t>
    </dgm:pt>
    <dgm:pt modelId="{A99979D1-3E49-4CFE-A8C9-BA151CEA0BCB}" type="parTrans" cxnId="{557F3C6C-D51A-4811-B7AF-CEF256D19589}">
      <dgm:prSet/>
      <dgm:spPr/>
      <dgm:t>
        <a:bodyPr/>
        <a:lstStyle/>
        <a:p>
          <a:endParaRPr lang="es-ES"/>
        </a:p>
      </dgm:t>
    </dgm:pt>
    <dgm:pt modelId="{663B920C-7238-4213-AF53-439DD2F643C0}" type="sibTrans" cxnId="{557F3C6C-D51A-4811-B7AF-CEF256D19589}">
      <dgm:prSet/>
      <dgm:spPr/>
      <dgm:t>
        <a:bodyPr/>
        <a:lstStyle/>
        <a:p>
          <a:endParaRPr lang="es-ES"/>
        </a:p>
      </dgm:t>
    </dgm:pt>
    <dgm:pt modelId="{4423306F-20B8-4F5E-A039-9CFF9D385A5B}">
      <dgm:prSet phldrT="[Texto]"/>
      <dgm:spPr/>
      <dgm:t>
        <a:bodyPr/>
        <a:lstStyle/>
        <a:p>
          <a:r>
            <a:rPr lang="es-ES" dirty="0" smtClean="0"/>
            <a:t>Seguridad Ciudadana</a:t>
          </a:r>
          <a:endParaRPr lang="es-ES" dirty="0"/>
        </a:p>
      </dgm:t>
    </dgm:pt>
    <dgm:pt modelId="{4C9444B7-9BCC-489B-B116-1E265B4C4401}" type="parTrans" cxnId="{4506CDB7-E1A3-4312-9DA8-353E1FA938D6}">
      <dgm:prSet/>
      <dgm:spPr/>
      <dgm:t>
        <a:bodyPr/>
        <a:lstStyle/>
        <a:p>
          <a:endParaRPr lang="es-ES"/>
        </a:p>
      </dgm:t>
    </dgm:pt>
    <dgm:pt modelId="{0D83AE29-406C-4697-9854-0C9B4EF29133}" type="sibTrans" cxnId="{4506CDB7-E1A3-4312-9DA8-353E1FA938D6}">
      <dgm:prSet/>
      <dgm:spPr/>
      <dgm:t>
        <a:bodyPr/>
        <a:lstStyle/>
        <a:p>
          <a:endParaRPr lang="es-ES"/>
        </a:p>
      </dgm:t>
    </dgm:pt>
    <dgm:pt modelId="{091A9D23-17A3-4019-8479-1B1C8B206A96}">
      <dgm:prSet phldrT="[Texto]"/>
      <dgm:spPr/>
      <dgm:t>
        <a:bodyPr/>
        <a:lstStyle/>
        <a:p>
          <a:r>
            <a:rPr lang="es-ES" dirty="0" smtClean="0"/>
            <a:t>Salud Pública</a:t>
          </a:r>
          <a:endParaRPr lang="es-ES" dirty="0"/>
        </a:p>
      </dgm:t>
    </dgm:pt>
    <dgm:pt modelId="{64D041F0-D3D1-45DD-B6FB-998A3571F173}" type="parTrans" cxnId="{233BF517-1160-44BA-BF09-D6440DBB9B13}">
      <dgm:prSet/>
      <dgm:spPr/>
      <dgm:t>
        <a:bodyPr/>
        <a:lstStyle/>
        <a:p>
          <a:endParaRPr lang="es-ES"/>
        </a:p>
      </dgm:t>
    </dgm:pt>
    <dgm:pt modelId="{F356280E-38F8-4079-BB62-5CD80C3CD36C}" type="sibTrans" cxnId="{233BF517-1160-44BA-BF09-D6440DBB9B13}">
      <dgm:prSet/>
      <dgm:spPr/>
      <dgm:t>
        <a:bodyPr/>
        <a:lstStyle/>
        <a:p>
          <a:endParaRPr lang="es-ES"/>
        </a:p>
      </dgm:t>
    </dgm:pt>
    <dgm:pt modelId="{60F6CCB8-F966-483E-95F0-E2BFBB107DDB}">
      <dgm:prSet phldrT="[Texto]"/>
      <dgm:spPr/>
      <dgm:t>
        <a:bodyPr/>
        <a:lstStyle/>
        <a:p>
          <a:r>
            <a:rPr lang="es-ES" dirty="0" smtClean="0"/>
            <a:t>Ordenamiento Territorial</a:t>
          </a:r>
          <a:endParaRPr lang="es-ES" dirty="0"/>
        </a:p>
      </dgm:t>
    </dgm:pt>
    <dgm:pt modelId="{B3C1596C-A23E-4BE1-99F3-A94D980AE867}" type="parTrans" cxnId="{C93961FF-3DCD-47F2-8582-8FCBE9BFB8D7}">
      <dgm:prSet/>
      <dgm:spPr/>
      <dgm:t>
        <a:bodyPr/>
        <a:lstStyle/>
        <a:p>
          <a:endParaRPr lang="es-ES"/>
        </a:p>
      </dgm:t>
    </dgm:pt>
    <dgm:pt modelId="{0BAB75AF-7AC4-4088-AB4D-F92EC7B26423}" type="sibTrans" cxnId="{C93961FF-3DCD-47F2-8582-8FCBE9BFB8D7}">
      <dgm:prSet/>
      <dgm:spPr/>
      <dgm:t>
        <a:bodyPr/>
        <a:lstStyle/>
        <a:p>
          <a:endParaRPr lang="es-ES"/>
        </a:p>
      </dgm:t>
    </dgm:pt>
    <dgm:pt modelId="{2B56ED91-F40B-46A3-85AE-90CF76B2C4E6}">
      <dgm:prSet phldrT="[Texto]"/>
      <dgm:spPr/>
      <dgm:t>
        <a:bodyPr/>
        <a:lstStyle/>
        <a:p>
          <a:r>
            <a:rPr lang="es-ES" dirty="0" smtClean="0"/>
            <a:t>Cadena Productiva del Agro</a:t>
          </a:r>
          <a:endParaRPr lang="es-ES" dirty="0"/>
        </a:p>
      </dgm:t>
    </dgm:pt>
    <dgm:pt modelId="{08C669BE-B3F4-4A0F-98AE-E2C117427A34}" type="parTrans" cxnId="{14762E06-99BB-4C2D-B6FD-6208565EB468}">
      <dgm:prSet/>
      <dgm:spPr/>
      <dgm:t>
        <a:bodyPr/>
        <a:lstStyle/>
        <a:p>
          <a:endParaRPr lang="es-ES"/>
        </a:p>
      </dgm:t>
    </dgm:pt>
    <dgm:pt modelId="{2406A23D-9A0F-46A1-B88C-C65FFE8EA102}" type="sibTrans" cxnId="{14762E06-99BB-4C2D-B6FD-6208565EB468}">
      <dgm:prSet/>
      <dgm:spPr/>
      <dgm:t>
        <a:bodyPr/>
        <a:lstStyle/>
        <a:p>
          <a:endParaRPr lang="es-ES"/>
        </a:p>
      </dgm:t>
    </dgm:pt>
    <dgm:pt modelId="{D5BB10E2-E48D-4CA5-BFB1-D9953C80318B}">
      <dgm:prSet phldrT="[Texto]"/>
      <dgm:spPr/>
      <dgm:t>
        <a:bodyPr/>
        <a:lstStyle/>
        <a:p>
          <a:r>
            <a:rPr lang="es-ES" dirty="0" smtClean="0"/>
            <a:t>Calidad y Cobertura Educativa</a:t>
          </a:r>
          <a:endParaRPr lang="es-ES" dirty="0"/>
        </a:p>
      </dgm:t>
    </dgm:pt>
    <dgm:pt modelId="{A5BECDBD-F296-4A80-96D1-8E42B3420D7F}" type="parTrans" cxnId="{205B30FD-EA02-4FEE-B97D-7FD48203D258}">
      <dgm:prSet/>
      <dgm:spPr/>
      <dgm:t>
        <a:bodyPr/>
        <a:lstStyle/>
        <a:p>
          <a:endParaRPr lang="es-ES"/>
        </a:p>
      </dgm:t>
    </dgm:pt>
    <dgm:pt modelId="{3646450B-E6DE-47E0-BF08-DECBBD0A6482}" type="sibTrans" cxnId="{205B30FD-EA02-4FEE-B97D-7FD48203D258}">
      <dgm:prSet/>
      <dgm:spPr/>
      <dgm:t>
        <a:bodyPr/>
        <a:lstStyle/>
        <a:p>
          <a:endParaRPr lang="es-ES"/>
        </a:p>
      </dgm:t>
    </dgm:pt>
    <dgm:pt modelId="{38046D66-197C-4DAA-9534-2602818CD73A}" type="pres">
      <dgm:prSet presAssocID="{F39B1451-C2DF-451B-8BC3-F47610C3DE3F}" presName="linear" presStyleCnt="0">
        <dgm:presLayoutVars>
          <dgm:animLvl val="lvl"/>
          <dgm:resizeHandles val="exact"/>
        </dgm:presLayoutVars>
      </dgm:prSet>
      <dgm:spPr/>
    </dgm:pt>
    <dgm:pt modelId="{D2FE3064-104B-4F74-BAD1-F182D34787D0}" type="pres">
      <dgm:prSet presAssocID="{A0C02A42-7888-453A-B4C1-A45CD528ECCA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FFDFA83C-D5ED-447B-9685-395C581A5AEF}" type="pres">
      <dgm:prSet presAssocID="{663B920C-7238-4213-AF53-439DD2F643C0}" presName="spacer" presStyleCnt="0"/>
      <dgm:spPr/>
    </dgm:pt>
    <dgm:pt modelId="{68E16F61-B3BB-43ED-8E39-1DF0AC786EA6}" type="pres">
      <dgm:prSet presAssocID="{4423306F-20B8-4F5E-A039-9CFF9D385A5B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ADD01856-142C-4472-9A4D-BF11D474B117}" type="pres">
      <dgm:prSet presAssocID="{0D83AE29-406C-4697-9854-0C9B4EF29133}" presName="spacer" presStyleCnt="0"/>
      <dgm:spPr/>
    </dgm:pt>
    <dgm:pt modelId="{9A310438-8DEE-4965-8153-45CF93E43766}" type="pres">
      <dgm:prSet presAssocID="{091A9D23-17A3-4019-8479-1B1C8B206A96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D314AE14-E465-4E5E-AED9-9B6F20F1425A}" type="pres">
      <dgm:prSet presAssocID="{F356280E-38F8-4079-BB62-5CD80C3CD36C}" presName="spacer" presStyleCnt="0"/>
      <dgm:spPr/>
    </dgm:pt>
    <dgm:pt modelId="{C217680F-B350-480A-B6BC-74ADBD52093A}" type="pres">
      <dgm:prSet presAssocID="{60F6CCB8-F966-483E-95F0-E2BFBB107DDB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762F09E9-4155-499D-BEE0-700462972503}" type="pres">
      <dgm:prSet presAssocID="{0BAB75AF-7AC4-4088-AB4D-F92EC7B26423}" presName="spacer" presStyleCnt="0"/>
      <dgm:spPr/>
    </dgm:pt>
    <dgm:pt modelId="{D2C58E4E-1D49-480D-A592-86176CEDF9D3}" type="pres">
      <dgm:prSet presAssocID="{2B56ED91-F40B-46A3-85AE-90CF76B2C4E6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2C573A0E-F0BB-4790-803E-EA25FC6172C9}" type="pres">
      <dgm:prSet presAssocID="{2406A23D-9A0F-46A1-B88C-C65FFE8EA102}" presName="spacer" presStyleCnt="0"/>
      <dgm:spPr/>
    </dgm:pt>
    <dgm:pt modelId="{2B4342EE-8BAE-4820-AA9D-FA475531E4F4}" type="pres">
      <dgm:prSet presAssocID="{D5BB10E2-E48D-4CA5-BFB1-D9953C80318B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14762E06-99BB-4C2D-B6FD-6208565EB468}" srcId="{F39B1451-C2DF-451B-8BC3-F47610C3DE3F}" destId="{2B56ED91-F40B-46A3-85AE-90CF76B2C4E6}" srcOrd="4" destOrd="0" parTransId="{08C669BE-B3F4-4A0F-98AE-E2C117427A34}" sibTransId="{2406A23D-9A0F-46A1-B88C-C65FFE8EA102}"/>
    <dgm:cxn modelId="{7F0EADB7-CF9D-451D-90FE-56AF3EBBCC63}" type="presOf" srcId="{091A9D23-17A3-4019-8479-1B1C8B206A96}" destId="{9A310438-8DEE-4965-8153-45CF93E43766}" srcOrd="0" destOrd="0" presId="urn:microsoft.com/office/officeart/2005/8/layout/vList2"/>
    <dgm:cxn modelId="{557F3C6C-D51A-4811-B7AF-CEF256D19589}" srcId="{F39B1451-C2DF-451B-8BC3-F47610C3DE3F}" destId="{A0C02A42-7888-453A-B4C1-A45CD528ECCA}" srcOrd="0" destOrd="0" parTransId="{A99979D1-3E49-4CFE-A8C9-BA151CEA0BCB}" sibTransId="{663B920C-7238-4213-AF53-439DD2F643C0}"/>
    <dgm:cxn modelId="{197C0254-AC1B-4B02-9207-B9277C772431}" type="presOf" srcId="{A0C02A42-7888-453A-B4C1-A45CD528ECCA}" destId="{D2FE3064-104B-4F74-BAD1-F182D34787D0}" srcOrd="0" destOrd="0" presId="urn:microsoft.com/office/officeart/2005/8/layout/vList2"/>
    <dgm:cxn modelId="{E7AC6BFF-7659-4FF9-9C23-CF9F010EFE56}" type="presOf" srcId="{F39B1451-C2DF-451B-8BC3-F47610C3DE3F}" destId="{38046D66-197C-4DAA-9534-2602818CD73A}" srcOrd="0" destOrd="0" presId="urn:microsoft.com/office/officeart/2005/8/layout/vList2"/>
    <dgm:cxn modelId="{A31593B5-2532-4F54-AD73-522B2974C9B0}" type="presOf" srcId="{60F6CCB8-F966-483E-95F0-E2BFBB107DDB}" destId="{C217680F-B350-480A-B6BC-74ADBD52093A}" srcOrd="0" destOrd="0" presId="urn:microsoft.com/office/officeart/2005/8/layout/vList2"/>
    <dgm:cxn modelId="{1A19443A-C940-49F8-B170-CF041C140D9C}" type="presOf" srcId="{2B56ED91-F40B-46A3-85AE-90CF76B2C4E6}" destId="{D2C58E4E-1D49-480D-A592-86176CEDF9D3}" srcOrd="0" destOrd="0" presId="urn:microsoft.com/office/officeart/2005/8/layout/vList2"/>
    <dgm:cxn modelId="{C93961FF-3DCD-47F2-8582-8FCBE9BFB8D7}" srcId="{F39B1451-C2DF-451B-8BC3-F47610C3DE3F}" destId="{60F6CCB8-F966-483E-95F0-E2BFBB107DDB}" srcOrd="3" destOrd="0" parTransId="{B3C1596C-A23E-4BE1-99F3-A94D980AE867}" sibTransId="{0BAB75AF-7AC4-4088-AB4D-F92EC7B26423}"/>
    <dgm:cxn modelId="{4506CDB7-E1A3-4312-9DA8-353E1FA938D6}" srcId="{F39B1451-C2DF-451B-8BC3-F47610C3DE3F}" destId="{4423306F-20B8-4F5E-A039-9CFF9D385A5B}" srcOrd="1" destOrd="0" parTransId="{4C9444B7-9BCC-489B-B116-1E265B4C4401}" sibTransId="{0D83AE29-406C-4697-9854-0C9B4EF29133}"/>
    <dgm:cxn modelId="{233BF517-1160-44BA-BF09-D6440DBB9B13}" srcId="{F39B1451-C2DF-451B-8BC3-F47610C3DE3F}" destId="{091A9D23-17A3-4019-8479-1B1C8B206A96}" srcOrd="2" destOrd="0" parTransId="{64D041F0-D3D1-45DD-B6FB-998A3571F173}" sibTransId="{F356280E-38F8-4079-BB62-5CD80C3CD36C}"/>
    <dgm:cxn modelId="{F55F8EED-99AB-472F-A03B-A5FB431940C0}" type="presOf" srcId="{4423306F-20B8-4F5E-A039-9CFF9D385A5B}" destId="{68E16F61-B3BB-43ED-8E39-1DF0AC786EA6}" srcOrd="0" destOrd="0" presId="urn:microsoft.com/office/officeart/2005/8/layout/vList2"/>
    <dgm:cxn modelId="{205B30FD-EA02-4FEE-B97D-7FD48203D258}" srcId="{F39B1451-C2DF-451B-8BC3-F47610C3DE3F}" destId="{D5BB10E2-E48D-4CA5-BFB1-D9953C80318B}" srcOrd="5" destOrd="0" parTransId="{A5BECDBD-F296-4A80-96D1-8E42B3420D7F}" sibTransId="{3646450B-E6DE-47E0-BF08-DECBBD0A6482}"/>
    <dgm:cxn modelId="{AA3143D2-D01C-4CEC-80F9-ECED9965CFA5}" type="presOf" srcId="{D5BB10E2-E48D-4CA5-BFB1-D9953C80318B}" destId="{2B4342EE-8BAE-4820-AA9D-FA475531E4F4}" srcOrd="0" destOrd="0" presId="urn:microsoft.com/office/officeart/2005/8/layout/vList2"/>
    <dgm:cxn modelId="{4A94D603-3001-42D8-B6CE-81A890EA024F}" type="presParOf" srcId="{38046D66-197C-4DAA-9534-2602818CD73A}" destId="{D2FE3064-104B-4F74-BAD1-F182D34787D0}" srcOrd="0" destOrd="0" presId="urn:microsoft.com/office/officeart/2005/8/layout/vList2"/>
    <dgm:cxn modelId="{63133A67-272B-46FA-A60B-53E9933B25C7}" type="presParOf" srcId="{38046D66-197C-4DAA-9534-2602818CD73A}" destId="{FFDFA83C-D5ED-447B-9685-395C581A5AEF}" srcOrd="1" destOrd="0" presId="urn:microsoft.com/office/officeart/2005/8/layout/vList2"/>
    <dgm:cxn modelId="{9B7DB6D2-A676-4E36-8E34-93CDA8854AA4}" type="presParOf" srcId="{38046D66-197C-4DAA-9534-2602818CD73A}" destId="{68E16F61-B3BB-43ED-8E39-1DF0AC786EA6}" srcOrd="2" destOrd="0" presId="urn:microsoft.com/office/officeart/2005/8/layout/vList2"/>
    <dgm:cxn modelId="{2ABB602A-BD71-4ACD-B55D-841A389F4FCE}" type="presParOf" srcId="{38046D66-197C-4DAA-9534-2602818CD73A}" destId="{ADD01856-142C-4472-9A4D-BF11D474B117}" srcOrd="3" destOrd="0" presId="urn:microsoft.com/office/officeart/2005/8/layout/vList2"/>
    <dgm:cxn modelId="{EC3AC696-8D03-4BD6-85FA-FEFFEFD57487}" type="presParOf" srcId="{38046D66-197C-4DAA-9534-2602818CD73A}" destId="{9A310438-8DEE-4965-8153-45CF93E43766}" srcOrd="4" destOrd="0" presId="urn:microsoft.com/office/officeart/2005/8/layout/vList2"/>
    <dgm:cxn modelId="{E7BF538F-3955-493D-8CF6-D444C889346B}" type="presParOf" srcId="{38046D66-197C-4DAA-9534-2602818CD73A}" destId="{D314AE14-E465-4E5E-AED9-9B6F20F1425A}" srcOrd="5" destOrd="0" presId="urn:microsoft.com/office/officeart/2005/8/layout/vList2"/>
    <dgm:cxn modelId="{C6FA4D34-EC1B-4373-857B-4CCCFB26711E}" type="presParOf" srcId="{38046D66-197C-4DAA-9534-2602818CD73A}" destId="{C217680F-B350-480A-B6BC-74ADBD52093A}" srcOrd="6" destOrd="0" presId="urn:microsoft.com/office/officeart/2005/8/layout/vList2"/>
    <dgm:cxn modelId="{486F139C-B512-4B4C-A415-D3BA0B710F0C}" type="presParOf" srcId="{38046D66-197C-4DAA-9534-2602818CD73A}" destId="{762F09E9-4155-499D-BEE0-700462972503}" srcOrd="7" destOrd="0" presId="urn:microsoft.com/office/officeart/2005/8/layout/vList2"/>
    <dgm:cxn modelId="{26448715-53C8-456C-A455-102FC002A85F}" type="presParOf" srcId="{38046D66-197C-4DAA-9534-2602818CD73A}" destId="{D2C58E4E-1D49-480D-A592-86176CEDF9D3}" srcOrd="8" destOrd="0" presId="urn:microsoft.com/office/officeart/2005/8/layout/vList2"/>
    <dgm:cxn modelId="{43D61D26-070F-43E3-A7A2-DF8F75C11961}" type="presParOf" srcId="{38046D66-197C-4DAA-9534-2602818CD73A}" destId="{2C573A0E-F0BB-4790-803E-EA25FC6172C9}" srcOrd="9" destOrd="0" presId="urn:microsoft.com/office/officeart/2005/8/layout/vList2"/>
    <dgm:cxn modelId="{B9772798-CA99-414E-A6F9-EAC25D24473C}" type="presParOf" srcId="{38046D66-197C-4DAA-9534-2602818CD73A}" destId="{2B4342EE-8BAE-4820-AA9D-FA475531E4F4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FE3064-104B-4F74-BAD1-F182D34787D0}">
      <dsp:nvSpPr>
        <dsp:cNvPr id="0" name=""/>
        <dsp:cNvSpPr/>
      </dsp:nvSpPr>
      <dsp:spPr>
        <a:xfrm>
          <a:off x="0" y="276974"/>
          <a:ext cx="3532778" cy="50368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Movilidad</a:t>
          </a:r>
          <a:endParaRPr lang="es-ES" sz="2100" kern="1200" dirty="0"/>
        </a:p>
      </dsp:txBody>
      <dsp:txXfrm>
        <a:off x="24588" y="301562"/>
        <a:ext cx="3483602" cy="454509"/>
      </dsp:txXfrm>
    </dsp:sp>
    <dsp:sp modelId="{68E16F61-B3BB-43ED-8E39-1DF0AC786EA6}">
      <dsp:nvSpPr>
        <dsp:cNvPr id="0" name=""/>
        <dsp:cNvSpPr/>
      </dsp:nvSpPr>
      <dsp:spPr>
        <a:xfrm>
          <a:off x="0" y="841139"/>
          <a:ext cx="3532778" cy="503685"/>
        </a:xfrm>
        <a:prstGeom prst="roundRect">
          <a:avLst/>
        </a:prstGeom>
        <a:gradFill rotWithShape="0">
          <a:gsLst>
            <a:gs pos="0">
              <a:schemeClr val="accent5">
                <a:hueOff val="-1470669"/>
                <a:satOff val="-2046"/>
                <a:lumOff val="-78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470669"/>
                <a:satOff val="-2046"/>
                <a:lumOff val="-78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470669"/>
                <a:satOff val="-2046"/>
                <a:lumOff val="-78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Seguridad Ciudadana</a:t>
          </a:r>
          <a:endParaRPr lang="es-ES" sz="2100" kern="1200" dirty="0"/>
        </a:p>
      </dsp:txBody>
      <dsp:txXfrm>
        <a:off x="24588" y="865727"/>
        <a:ext cx="3483602" cy="454509"/>
      </dsp:txXfrm>
    </dsp:sp>
    <dsp:sp modelId="{9A310438-8DEE-4965-8153-45CF93E43766}">
      <dsp:nvSpPr>
        <dsp:cNvPr id="0" name=""/>
        <dsp:cNvSpPr/>
      </dsp:nvSpPr>
      <dsp:spPr>
        <a:xfrm>
          <a:off x="0" y="1405304"/>
          <a:ext cx="3532778" cy="503685"/>
        </a:xfrm>
        <a:prstGeom prst="roundRect">
          <a:avLst/>
        </a:prstGeom>
        <a:gradFill rotWithShape="0">
          <a:gsLst>
            <a:gs pos="0">
              <a:schemeClr val="accent5">
                <a:hueOff val="-2941338"/>
                <a:satOff val="-4091"/>
                <a:lumOff val="-156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941338"/>
                <a:satOff val="-4091"/>
                <a:lumOff val="-156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941338"/>
                <a:satOff val="-4091"/>
                <a:lumOff val="-156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Salud Pública</a:t>
          </a:r>
          <a:endParaRPr lang="es-ES" sz="2100" kern="1200" dirty="0"/>
        </a:p>
      </dsp:txBody>
      <dsp:txXfrm>
        <a:off x="24588" y="1429892"/>
        <a:ext cx="3483602" cy="454509"/>
      </dsp:txXfrm>
    </dsp:sp>
    <dsp:sp modelId="{C217680F-B350-480A-B6BC-74ADBD52093A}">
      <dsp:nvSpPr>
        <dsp:cNvPr id="0" name=""/>
        <dsp:cNvSpPr/>
      </dsp:nvSpPr>
      <dsp:spPr>
        <a:xfrm>
          <a:off x="0" y="1969469"/>
          <a:ext cx="3532778" cy="503685"/>
        </a:xfrm>
        <a:prstGeom prst="roundRect">
          <a:avLst/>
        </a:prstGeom>
        <a:gradFill rotWithShape="0">
          <a:gsLst>
            <a:gs pos="0">
              <a:schemeClr val="accent5">
                <a:hueOff val="-4412007"/>
                <a:satOff val="-6137"/>
                <a:lumOff val="-2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412007"/>
                <a:satOff val="-6137"/>
                <a:lumOff val="-2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412007"/>
                <a:satOff val="-6137"/>
                <a:lumOff val="-2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Ordenamiento Territorial</a:t>
          </a:r>
          <a:endParaRPr lang="es-ES" sz="2100" kern="1200" dirty="0"/>
        </a:p>
      </dsp:txBody>
      <dsp:txXfrm>
        <a:off x="24588" y="1994057"/>
        <a:ext cx="3483602" cy="454509"/>
      </dsp:txXfrm>
    </dsp:sp>
    <dsp:sp modelId="{D2C58E4E-1D49-480D-A592-86176CEDF9D3}">
      <dsp:nvSpPr>
        <dsp:cNvPr id="0" name=""/>
        <dsp:cNvSpPr/>
      </dsp:nvSpPr>
      <dsp:spPr>
        <a:xfrm>
          <a:off x="0" y="2533634"/>
          <a:ext cx="3532778" cy="503685"/>
        </a:xfrm>
        <a:prstGeom prst="roundRect">
          <a:avLst/>
        </a:prstGeom>
        <a:gradFill rotWithShape="0">
          <a:gsLst>
            <a:gs pos="0">
              <a:schemeClr val="accent5">
                <a:hueOff val="-5882676"/>
                <a:satOff val="-8182"/>
                <a:lumOff val="-313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882676"/>
                <a:satOff val="-8182"/>
                <a:lumOff val="-313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882676"/>
                <a:satOff val="-8182"/>
                <a:lumOff val="-313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Cadena Productiva del Agro</a:t>
          </a:r>
          <a:endParaRPr lang="es-ES" sz="2100" kern="1200" dirty="0"/>
        </a:p>
      </dsp:txBody>
      <dsp:txXfrm>
        <a:off x="24588" y="2558222"/>
        <a:ext cx="3483602" cy="454509"/>
      </dsp:txXfrm>
    </dsp:sp>
    <dsp:sp modelId="{2B4342EE-8BAE-4820-AA9D-FA475531E4F4}">
      <dsp:nvSpPr>
        <dsp:cNvPr id="0" name=""/>
        <dsp:cNvSpPr/>
      </dsp:nvSpPr>
      <dsp:spPr>
        <a:xfrm>
          <a:off x="0" y="3097799"/>
          <a:ext cx="3532778" cy="503685"/>
        </a:xfrm>
        <a:prstGeom prst="roundRect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Calidad y Cobertura Educativa</a:t>
          </a:r>
          <a:endParaRPr lang="es-ES" sz="2100" kern="1200" dirty="0"/>
        </a:p>
      </dsp:txBody>
      <dsp:txXfrm>
        <a:off x="24588" y="3122387"/>
        <a:ext cx="3483602" cy="4545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B6304-44F7-4430-BE3A-6D23B35B0507}" type="datetimeFigureOut">
              <a:rPr lang="es-MX" smtClean="0"/>
              <a:t>21/07/2017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9E191-04FC-4883-8593-1E4D27A763E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58434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B6304-44F7-4430-BE3A-6D23B35B0507}" type="datetimeFigureOut">
              <a:rPr lang="es-MX" smtClean="0"/>
              <a:t>21/07/2017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9E191-04FC-4883-8593-1E4D27A763E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57861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B6304-44F7-4430-BE3A-6D23B35B0507}" type="datetimeFigureOut">
              <a:rPr lang="es-MX" smtClean="0"/>
              <a:t>21/07/2017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9E191-04FC-4883-8593-1E4D27A763E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90552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B6304-44F7-4430-BE3A-6D23B35B0507}" type="datetimeFigureOut">
              <a:rPr lang="es-MX" smtClean="0"/>
              <a:t>21/07/2017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9E191-04FC-4883-8593-1E4D27A763E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72306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B6304-44F7-4430-BE3A-6D23B35B0507}" type="datetimeFigureOut">
              <a:rPr lang="es-MX" smtClean="0"/>
              <a:t>21/07/2017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9E191-04FC-4883-8593-1E4D27A763E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80005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B6304-44F7-4430-BE3A-6D23B35B0507}" type="datetimeFigureOut">
              <a:rPr lang="es-MX" smtClean="0"/>
              <a:t>21/07/2017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9E191-04FC-4883-8593-1E4D27A763E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05228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B6304-44F7-4430-BE3A-6D23B35B0507}" type="datetimeFigureOut">
              <a:rPr lang="es-MX" smtClean="0"/>
              <a:t>21/07/2017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9E191-04FC-4883-8593-1E4D27A763E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30611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B6304-44F7-4430-BE3A-6D23B35B0507}" type="datetimeFigureOut">
              <a:rPr lang="es-MX" smtClean="0"/>
              <a:t>21/07/2017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9E191-04FC-4883-8593-1E4D27A763E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84044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B6304-44F7-4430-BE3A-6D23B35B0507}" type="datetimeFigureOut">
              <a:rPr lang="es-MX" smtClean="0"/>
              <a:t>21/07/2017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9E191-04FC-4883-8593-1E4D27A763E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04230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B6304-44F7-4430-BE3A-6D23B35B0507}" type="datetimeFigureOut">
              <a:rPr lang="es-MX" smtClean="0"/>
              <a:t>21/07/2017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9E191-04FC-4883-8593-1E4D27A763E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10013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B6304-44F7-4430-BE3A-6D23B35B0507}" type="datetimeFigureOut">
              <a:rPr lang="es-MX" smtClean="0"/>
              <a:t>21/07/2017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9E191-04FC-4883-8593-1E4D27A763E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39924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B6304-44F7-4430-BE3A-6D23B35B0507}" type="datetimeFigureOut">
              <a:rPr lang="es-MX" smtClean="0"/>
              <a:t>21/07/2017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D9E191-04FC-4883-8593-1E4D27A763E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46370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iki.pentaho.com/display/EAI/Pan+User+Documentation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dataprix.com/foro/pentaho-bi/como-programar-ejecucion-jobs-transformaciones-kettle-pdi-c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Chicago/open-data-etl-utility-kit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community.pentaho.com/projects/data-integration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socrata/datasync/releases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t="10801" b="843"/>
          <a:stretch/>
        </p:blipFill>
        <p:spPr>
          <a:xfrm>
            <a:off x="0" y="0"/>
            <a:ext cx="12192000" cy="684493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t="13796"/>
          <a:stretch/>
        </p:blipFill>
        <p:spPr>
          <a:xfrm>
            <a:off x="0" y="-13064"/>
            <a:ext cx="12192000" cy="5324747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4799021" y="3574644"/>
            <a:ext cx="70098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chemeClr val="bg1"/>
                </a:solidFill>
                <a:latin typeface="Bebas Neue"/>
                <a:ea typeface="Bebas Neue" charset="0"/>
                <a:cs typeface="Bebas Neue" charset="0"/>
              </a:rPr>
              <a:t>LAURA OCHOA CORTES</a:t>
            </a:r>
          </a:p>
          <a:p>
            <a:r>
              <a:rPr lang="es-ES_tradnl" sz="3600" b="1" dirty="0" smtClean="0">
                <a:solidFill>
                  <a:srgbClr val="00B0F0"/>
                </a:solidFill>
                <a:latin typeface="Bebas Neue" charset="0"/>
                <a:ea typeface="Bebas Neue" charset="0"/>
                <a:cs typeface="Bebas Neue" charset="0"/>
              </a:rPr>
              <a:t>ASESOFTWARE</a:t>
            </a:r>
            <a:endParaRPr lang="es-ES_tradnl" sz="3600" b="1" dirty="0">
              <a:solidFill>
                <a:srgbClr val="00B0F0"/>
              </a:solidFill>
              <a:latin typeface="Bebas Neue" charset="0"/>
              <a:ea typeface="Bebas Neue" charset="0"/>
              <a:cs typeface="Bebas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45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7668"/>
            <a:ext cx="12182475" cy="6955667"/>
          </a:xfrm>
          <a:prstGeom prst="rect">
            <a:avLst/>
          </a:prstGeom>
        </p:spPr>
      </p:pic>
      <p:sp>
        <p:nvSpPr>
          <p:cNvPr id="156" name="Marcador de contenido 2"/>
          <p:cNvSpPr>
            <a:spLocks noGrp="1"/>
          </p:cNvSpPr>
          <p:nvPr>
            <p:ph idx="1"/>
          </p:nvPr>
        </p:nvSpPr>
        <p:spPr>
          <a:xfrm>
            <a:off x="653143" y="1123406"/>
            <a:ext cx="10516687" cy="3838712"/>
          </a:xfrm>
        </p:spPr>
        <p:txBody>
          <a:bodyPr/>
          <a:lstStyle/>
          <a:p>
            <a:pPr lvl="0"/>
            <a:r>
              <a:rPr lang="es-ES" dirty="0" smtClean="0"/>
              <a:t>Se </a:t>
            </a:r>
            <a:r>
              <a:rPr lang="es-ES" dirty="0"/>
              <a:t>debe tener instalado Java JDK versión 7 o superior en el servidor de ejecución del ETL.</a:t>
            </a:r>
            <a:endParaRPr lang="es-CO" dirty="0"/>
          </a:p>
          <a:p>
            <a:pPr lvl="0"/>
            <a:r>
              <a:rPr lang="es-ES" dirty="0"/>
              <a:t>Dependiendo del motor de base de datos desde el cual se va a leer la información, se deben instalar los respectivos drivers JDBC.  Se recomienda usar los mismos proveídos por el fabricante del motor.  Para este ejemplo se usaron los de Oracle. </a:t>
            </a:r>
            <a:endParaRPr lang="es-CO" dirty="0"/>
          </a:p>
        </p:txBody>
      </p:sp>
      <p:sp>
        <p:nvSpPr>
          <p:cNvPr id="6" name="CuadroTexto 5"/>
          <p:cNvSpPr txBox="1"/>
          <p:nvPr/>
        </p:nvSpPr>
        <p:spPr>
          <a:xfrm>
            <a:off x="653143" y="139113"/>
            <a:ext cx="90470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 smtClean="0">
                <a:solidFill>
                  <a:schemeClr val="bg1"/>
                </a:solidFill>
                <a:latin typeface="Bebas Neue"/>
                <a:ea typeface="Bebas Neue" charset="0"/>
                <a:cs typeface="Bebas Neue" charset="0"/>
              </a:rPr>
              <a:t>Del Sistema</a:t>
            </a:r>
            <a:endParaRPr lang="es-ES" sz="3600" b="1" dirty="0">
              <a:solidFill>
                <a:schemeClr val="bg1"/>
              </a:solidFill>
              <a:latin typeface="Bebas Neue"/>
              <a:ea typeface="Bebas Neue" charset="0"/>
              <a:cs typeface="Bebas Neue" charset="0"/>
            </a:endParaRPr>
          </a:p>
          <a:p>
            <a:endParaRPr lang="es-ES_tradnl" sz="3600" dirty="0">
              <a:solidFill>
                <a:schemeClr val="bg1"/>
              </a:solidFill>
              <a:latin typeface="Bebas Neue" charset="0"/>
              <a:ea typeface="Bebas Neue" charset="0"/>
              <a:cs typeface="Bebas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03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t="10801" b="843"/>
          <a:stretch/>
        </p:blipFill>
        <p:spPr>
          <a:xfrm>
            <a:off x="0" y="0"/>
            <a:ext cx="12192000" cy="6844937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3335981" y="1876473"/>
            <a:ext cx="70098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solidFill>
                  <a:schemeClr val="bg1"/>
                </a:solidFill>
                <a:latin typeface="Bebas Neue"/>
                <a:ea typeface="Bebas Neue" charset="0"/>
                <a:cs typeface="Bebas Neue" charset="0"/>
              </a:rPr>
              <a:t>Creación ETL</a:t>
            </a:r>
            <a:endParaRPr lang="es-ES" sz="4800" b="1" dirty="0" smtClean="0">
              <a:solidFill>
                <a:schemeClr val="bg1"/>
              </a:solidFill>
              <a:latin typeface="Bebas Neue"/>
              <a:ea typeface="Bebas Neue" charset="0"/>
              <a:cs typeface="Bebas Neue" charset="0"/>
            </a:endParaRPr>
          </a:p>
          <a:p>
            <a:endParaRPr lang="es-ES_tradnl" sz="3600" dirty="0">
              <a:solidFill>
                <a:schemeClr val="bg1"/>
              </a:solidFill>
              <a:latin typeface="Bebas Neue" charset="0"/>
              <a:ea typeface="Bebas Neue" charset="0"/>
              <a:cs typeface="Bebas Neue" charset="0"/>
            </a:endParaRPr>
          </a:p>
        </p:txBody>
      </p:sp>
      <p:cxnSp>
        <p:nvCxnSpPr>
          <p:cNvPr id="3" name="Conector recto 2"/>
          <p:cNvCxnSpPr/>
          <p:nvPr/>
        </p:nvCxnSpPr>
        <p:spPr>
          <a:xfrm>
            <a:off x="2991394" y="1162594"/>
            <a:ext cx="0" cy="3004457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881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7668"/>
            <a:ext cx="12182475" cy="695566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10878" r="24671"/>
          <a:stretch/>
        </p:blipFill>
        <p:spPr>
          <a:xfrm>
            <a:off x="2577328" y="1158375"/>
            <a:ext cx="6279290" cy="3431059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3095897" y="2390503"/>
            <a:ext cx="5656217" cy="195942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CuadroTexto 7"/>
          <p:cNvSpPr txBox="1"/>
          <p:nvPr/>
        </p:nvSpPr>
        <p:spPr>
          <a:xfrm>
            <a:off x="7017374" y="4349931"/>
            <a:ext cx="2253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Marco ciudad Chicago</a:t>
            </a:r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3095896" y="2081366"/>
            <a:ext cx="5656217" cy="25469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CuadroTexto 10"/>
          <p:cNvSpPr txBox="1"/>
          <p:nvPr/>
        </p:nvSpPr>
        <p:spPr>
          <a:xfrm>
            <a:off x="8254134" y="1727009"/>
            <a:ext cx="1558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Pentaho </a:t>
            </a:r>
            <a:r>
              <a:rPr lang="en-US" dirty="0" err="1" smtClean="0">
                <a:solidFill>
                  <a:srgbClr val="00B050"/>
                </a:solidFill>
              </a:rPr>
              <a:t>Kattle</a:t>
            </a:r>
            <a:endParaRPr lang="es-CO" dirty="0">
              <a:solidFill>
                <a:srgbClr val="00B050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4603862" y="1371074"/>
            <a:ext cx="2319452" cy="355935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CuadroTexto 12"/>
          <p:cNvSpPr txBox="1"/>
          <p:nvPr/>
        </p:nvSpPr>
        <p:spPr>
          <a:xfrm>
            <a:off x="653143" y="139113"/>
            <a:ext cx="90470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 smtClean="0">
                <a:solidFill>
                  <a:schemeClr val="bg1"/>
                </a:solidFill>
                <a:latin typeface="Bebas Neue"/>
                <a:ea typeface="Bebas Neue" charset="0"/>
                <a:cs typeface="Bebas Neue" charset="0"/>
              </a:rPr>
              <a:t>Configurar Carpetas</a:t>
            </a:r>
            <a:endParaRPr lang="es-ES" sz="3600" b="1" dirty="0">
              <a:solidFill>
                <a:schemeClr val="bg1"/>
              </a:solidFill>
              <a:latin typeface="Bebas Neue"/>
              <a:ea typeface="Bebas Neue" charset="0"/>
              <a:cs typeface="Bebas Neue" charset="0"/>
            </a:endParaRPr>
          </a:p>
          <a:p>
            <a:endParaRPr lang="es-ES_tradnl" sz="3600" dirty="0">
              <a:solidFill>
                <a:schemeClr val="bg1"/>
              </a:solidFill>
              <a:latin typeface="Bebas Neue" charset="0"/>
              <a:ea typeface="Bebas Neue" charset="0"/>
              <a:cs typeface="Bebas Neue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3240969" y="2390336"/>
            <a:ext cx="5511143" cy="239883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CuadroTexto 14"/>
          <p:cNvSpPr txBox="1"/>
          <p:nvPr/>
        </p:nvSpPr>
        <p:spPr>
          <a:xfrm>
            <a:off x="8740815" y="2351148"/>
            <a:ext cx="1047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C000"/>
                </a:solidFill>
              </a:rPr>
              <a:t>DataSync</a:t>
            </a:r>
            <a:endParaRPr lang="es-CO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12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7668"/>
            <a:ext cx="12182475" cy="6955667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653143" y="139113"/>
            <a:ext cx="90470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 smtClean="0">
                <a:solidFill>
                  <a:schemeClr val="bg1"/>
                </a:solidFill>
                <a:latin typeface="Bebas Neue"/>
                <a:ea typeface="Bebas Neue" charset="0"/>
                <a:cs typeface="Bebas Neue" charset="0"/>
              </a:rPr>
              <a:t>Variables de entorno</a:t>
            </a:r>
            <a:endParaRPr lang="es-ES" sz="3600" b="1" dirty="0">
              <a:solidFill>
                <a:schemeClr val="bg1"/>
              </a:solidFill>
              <a:latin typeface="Bebas Neue"/>
              <a:ea typeface="Bebas Neue" charset="0"/>
              <a:cs typeface="Bebas Neue" charset="0"/>
            </a:endParaRPr>
          </a:p>
          <a:p>
            <a:endParaRPr lang="es-ES_tradnl" sz="3600" dirty="0">
              <a:solidFill>
                <a:schemeClr val="bg1"/>
              </a:solidFill>
              <a:latin typeface="Bebas Neue" charset="0"/>
              <a:ea typeface="Bebas Neue" charset="0"/>
              <a:cs typeface="Bebas Neue" charset="0"/>
            </a:endParaRPr>
          </a:p>
        </p:txBody>
      </p:sp>
      <p:sp>
        <p:nvSpPr>
          <p:cNvPr id="12" name="Marcador de contenido 2"/>
          <p:cNvSpPr>
            <a:spLocks noGrp="1"/>
          </p:cNvSpPr>
          <p:nvPr>
            <p:ph idx="1"/>
          </p:nvPr>
        </p:nvSpPr>
        <p:spPr>
          <a:xfrm>
            <a:off x="653143" y="1123406"/>
            <a:ext cx="10516687" cy="3838712"/>
          </a:xfrm>
        </p:spPr>
        <p:txBody>
          <a:bodyPr/>
          <a:lstStyle/>
          <a:p>
            <a:pPr marL="0" lvl="0" indent="0">
              <a:buNone/>
            </a:pPr>
            <a:r>
              <a:rPr lang="es-ES" sz="2400" dirty="0" smtClean="0">
                <a:latin typeface="Bebas Neue"/>
              </a:rPr>
              <a:t>Ingresando a </a:t>
            </a:r>
            <a:r>
              <a:rPr lang="es-ES" sz="2400" dirty="0" err="1" smtClean="0">
                <a:latin typeface="Bebas Neue"/>
              </a:rPr>
              <a:t>Pentaho</a:t>
            </a:r>
            <a:r>
              <a:rPr lang="es-ES" sz="2400" dirty="0" smtClean="0">
                <a:latin typeface="Bebas Neue"/>
              </a:rPr>
              <a:t> “</a:t>
            </a:r>
            <a:r>
              <a:rPr lang="es-ES" sz="2400" i="1" dirty="0" err="1" smtClean="0">
                <a:latin typeface="Bebas Neue"/>
              </a:rPr>
              <a:t>Edit</a:t>
            </a:r>
            <a:r>
              <a:rPr lang="es-ES" sz="2400" i="1" dirty="0" smtClean="0">
                <a:latin typeface="Bebas Neue"/>
              </a:rPr>
              <a:t> </a:t>
            </a:r>
            <a:r>
              <a:rPr lang="es-ES" sz="2400" i="1" dirty="0">
                <a:latin typeface="Bebas Neue"/>
              </a:rPr>
              <a:t>&gt; </a:t>
            </a:r>
            <a:r>
              <a:rPr lang="es-ES" sz="2400" i="1" dirty="0" err="1">
                <a:latin typeface="Bebas Neue"/>
              </a:rPr>
              <a:t>Edit</a:t>
            </a:r>
            <a:r>
              <a:rPr lang="es-ES" sz="2400" i="1" dirty="0">
                <a:latin typeface="Bebas Neue"/>
              </a:rPr>
              <a:t> </a:t>
            </a:r>
            <a:r>
              <a:rPr lang="es-ES" sz="2400" i="1" dirty="0" err="1">
                <a:latin typeface="Bebas Neue"/>
              </a:rPr>
              <a:t>the</a:t>
            </a:r>
            <a:r>
              <a:rPr lang="es-ES" sz="2400" i="1" dirty="0">
                <a:latin typeface="Bebas Neue"/>
              </a:rPr>
              <a:t> </a:t>
            </a:r>
            <a:r>
              <a:rPr lang="es-ES" sz="2400" i="1" dirty="0" err="1">
                <a:latin typeface="Bebas Neue"/>
              </a:rPr>
              <a:t>kettle.properties</a:t>
            </a:r>
            <a:r>
              <a:rPr lang="es-ES" sz="2400" i="1" dirty="0">
                <a:latin typeface="Bebas Neue"/>
              </a:rPr>
              <a:t> </a:t>
            </a:r>
            <a:r>
              <a:rPr lang="es-ES" sz="2400" i="1" dirty="0" smtClean="0">
                <a:latin typeface="Bebas Neue"/>
              </a:rPr>
              <a:t>fil</a:t>
            </a:r>
            <a:r>
              <a:rPr lang="es-ES" sz="2400" dirty="0" smtClean="0">
                <a:latin typeface="Bebas Neue"/>
              </a:rPr>
              <a:t>e”</a:t>
            </a:r>
            <a:endParaRPr lang="es-ES" sz="2400" dirty="0">
              <a:latin typeface="Bebas Neue"/>
            </a:endParaRPr>
          </a:p>
          <a:p>
            <a:pPr lvl="0"/>
            <a:r>
              <a:rPr lang="es-ES" sz="2400" b="1" dirty="0" smtClean="0">
                <a:latin typeface="Bebas Neue"/>
              </a:rPr>
              <a:t>ETL_DIRECTORY</a:t>
            </a:r>
            <a:r>
              <a:rPr lang="es-ES" sz="2400" dirty="0">
                <a:latin typeface="Bebas Neue"/>
              </a:rPr>
              <a:t>:  El directorio raíz desde la cual se van a almacenar los ETL que se van a crear. </a:t>
            </a:r>
            <a:r>
              <a:rPr lang="es-ES" sz="2400" i="1" dirty="0">
                <a:latin typeface="Bebas Neue"/>
              </a:rPr>
              <a:t>D:</a:t>
            </a:r>
            <a:r>
              <a:rPr lang="es-ES" sz="2400" i="1" dirty="0">
                <a:latin typeface="Bebas Neue"/>
              </a:rPr>
              <a:t>/</a:t>
            </a:r>
            <a:r>
              <a:rPr lang="es-ES" sz="2400" i="1" dirty="0">
                <a:latin typeface="Bebas Neue"/>
              </a:rPr>
              <a:t>ETL/open-data-etl-utility-kit</a:t>
            </a:r>
            <a:r>
              <a:rPr lang="es-ES" sz="2400" i="1" dirty="0">
                <a:latin typeface="Bebas Neue"/>
              </a:rPr>
              <a:t>/</a:t>
            </a:r>
            <a:r>
              <a:rPr lang="es-ES" sz="2400" i="1" dirty="0">
                <a:latin typeface="Bebas Neue"/>
              </a:rPr>
              <a:t>etl</a:t>
            </a:r>
            <a:endParaRPr lang="es-CO" sz="2400" i="1" dirty="0">
              <a:latin typeface="Bebas Neue"/>
            </a:endParaRPr>
          </a:p>
          <a:p>
            <a:pPr lvl="0"/>
            <a:r>
              <a:rPr lang="es-ES" sz="2400" b="1" dirty="0">
                <a:latin typeface="Bebas Neue"/>
              </a:rPr>
              <a:t>DATA_SYNC_DIRECTORY</a:t>
            </a:r>
            <a:r>
              <a:rPr lang="es-ES" sz="2400" dirty="0">
                <a:latin typeface="Bebas Neue"/>
              </a:rPr>
              <a:t>: Carpeta donde se descargó el </a:t>
            </a:r>
            <a:r>
              <a:rPr lang="es-ES" sz="2400" dirty="0" err="1">
                <a:latin typeface="Bebas Neue"/>
              </a:rPr>
              <a:t>DataSync</a:t>
            </a:r>
            <a:r>
              <a:rPr lang="es-ES" sz="2400" dirty="0">
                <a:latin typeface="Bebas Neue"/>
              </a:rPr>
              <a:t>. </a:t>
            </a:r>
            <a:r>
              <a:rPr lang="es-ES" sz="2400" i="1" dirty="0" smtClean="0">
                <a:latin typeface="Bebas Neue"/>
              </a:rPr>
              <a:t>D:</a:t>
            </a:r>
            <a:r>
              <a:rPr lang="es-ES" sz="2400" i="1" dirty="0">
                <a:latin typeface="Bebas Neue"/>
              </a:rPr>
              <a:t>/</a:t>
            </a:r>
            <a:r>
              <a:rPr lang="es-ES" sz="2400" i="1" dirty="0" smtClean="0">
                <a:latin typeface="Bebas Neue"/>
              </a:rPr>
              <a:t>ETL/open-data-etl-utility-kit</a:t>
            </a:r>
            <a:r>
              <a:rPr lang="es-ES" sz="2400" i="1" dirty="0">
                <a:latin typeface="Bebas Neue"/>
              </a:rPr>
              <a:t>/</a:t>
            </a:r>
            <a:r>
              <a:rPr lang="es-ES" sz="2400" i="1" dirty="0" smtClean="0">
                <a:latin typeface="Bebas Neue"/>
              </a:rPr>
              <a:t>DataSync</a:t>
            </a:r>
            <a:endParaRPr lang="es-CO" sz="2400" i="1" dirty="0">
              <a:latin typeface="Bebas Neue"/>
            </a:endParaRP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5455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7668"/>
            <a:ext cx="12182475" cy="6955667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653143" y="139113"/>
            <a:ext cx="90470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 smtClean="0">
                <a:solidFill>
                  <a:schemeClr val="bg1"/>
                </a:solidFill>
                <a:latin typeface="Bebas Neue"/>
                <a:ea typeface="Bebas Neue" charset="0"/>
                <a:cs typeface="Bebas Neue" charset="0"/>
              </a:rPr>
              <a:t>Configurar </a:t>
            </a:r>
            <a:r>
              <a:rPr lang="es-ES" sz="3600" b="1" dirty="0" err="1" smtClean="0">
                <a:solidFill>
                  <a:schemeClr val="bg1"/>
                </a:solidFill>
                <a:latin typeface="Bebas Neue"/>
                <a:ea typeface="Bebas Neue" charset="0"/>
                <a:cs typeface="Bebas Neue" charset="0"/>
              </a:rPr>
              <a:t>DataSync</a:t>
            </a:r>
            <a:endParaRPr lang="es-ES" sz="3600" b="1" dirty="0">
              <a:solidFill>
                <a:schemeClr val="bg1"/>
              </a:solidFill>
              <a:latin typeface="Bebas Neue"/>
              <a:ea typeface="Bebas Neue" charset="0"/>
              <a:cs typeface="Bebas Neue" charset="0"/>
            </a:endParaRPr>
          </a:p>
          <a:p>
            <a:endParaRPr lang="es-ES_tradnl" sz="3600" dirty="0">
              <a:solidFill>
                <a:schemeClr val="bg1"/>
              </a:solidFill>
              <a:latin typeface="Bebas Neue" charset="0"/>
              <a:ea typeface="Bebas Neue" charset="0"/>
              <a:cs typeface="Bebas Neue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482" y="804591"/>
            <a:ext cx="5796576" cy="421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14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7668"/>
            <a:ext cx="12182475" cy="6955667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653143" y="139113"/>
            <a:ext cx="90470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 smtClean="0">
                <a:solidFill>
                  <a:schemeClr val="bg1"/>
                </a:solidFill>
                <a:latin typeface="Bebas Neue"/>
                <a:ea typeface="Bebas Neue" charset="0"/>
                <a:cs typeface="Bebas Neue" charset="0"/>
              </a:rPr>
              <a:t>Configurar </a:t>
            </a:r>
            <a:r>
              <a:rPr lang="es-ES" sz="3600" b="1" dirty="0" err="1" smtClean="0">
                <a:solidFill>
                  <a:schemeClr val="bg1"/>
                </a:solidFill>
                <a:latin typeface="Bebas Neue"/>
                <a:ea typeface="Bebas Neue" charset="0"/>
                <a:cs typeface="Bebas Neue" charset="0"/>
              </a:rPr>
              <a:t>Pentaho</a:t>
            </a:r>
            <a:endParaRPr lang="es-ES" sz="3600" b="1" dirty="0">
              <a:solidFill>
                <a:schemeClr val="bg1"/>
              </a:solidFill>
              <a:latin typeface="Bebas Neue"/>
              <a:ea typeface="Bebas Neue" charset="0"/>
              <a:cs typeface="Bebas Neue" charset="0"/>
            </a:endParaRPr>
          </a:p>
          <a:p>
            <a:endParaRPr lang="es-ES_tradnl" sz="3600" dirty="0">
              <a:solidFill>
                <a:schemeClr val="bg1"/>
              </a:solidFill>
              <a:latin typeface="Bebas Neue" charset="0"/>
              <a:ea typeface="Bebas Neue" charset="0"/>
              <a:cs typeface="Bebas Neue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7235" y="985837"/>
            <a:ext cx="4193177" cy="4193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55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t="10801" b="843"/>
          <a:stretch/>
        </p:blipFill>
        <p:spPr>
          <a:xfrm>
            <a:off x="0" y="0"/>
            <a:ext cx="12192000" cy="6844937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3335981" y="1876473"/>
            <a:ext cx="70098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solidFill>
                  <a:schemeClr val="bg1"/>
                </a:solidFill>
                <a:latin typeface="Bebas Neue"/>
                <a:ea typeface="Bebas Neue" charset="0"/>
                <a:cs typeface="Bebas Neue" charset="0"/>
              </a:rPr>
              <a:t>Puesta en Marcha</a:t>
            </a:r>
            <a:endParaRPr lang="es-ES_tradnl" sz="3600" dirty="0">
              <a:solidFill>
                <a:schemeClr val="bg1"/>
              </a:solidFill>
              <a:latin typeface="Bebas Neue" charset="0"/>
              <a:ea typeface="Bebas Neue" charset="0"/>
              <a:cs typeface="Bebas Neue" charset="0"/>
            </a:endParaRPr>
          </a:p>
        </p:txBody>
      </p:sp>
      <p:cxnSp>
        <p:nvCxnSpPr>
          <p:cNvPr id="3" name="Conector recto 2"/>
          <p:cNvCxnSpPr/>
          <p:nvPr/>
        </p:nvCxnSpPr>
        <p:spPr>
          <a:xfrm>
            <a:off x="2991394" y="1162594"/>
            <a:ext cx="0" cy="3004457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163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7668"/>
            <a:ext cx="12182475" cy="6955667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653143" y="139113"/>
            <a:ext cx="9047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 smtClean="0">
                <a:solidFill>
                  <a:schemeClr val="bg1"/>
                </a:solidFill>
                <a:latin typeface="Bebas Neue"/>
                <a:ea typeface="Bebas Neue" charset="0"/>
                <a:cs typeface="Bebas Neue" charset="0"/>
              </a:rPr>
              <a:t>Caracteres Especiales</a:t>
            </a:r>
            <a:endParaRPr lang="es-ES_tradnl" sz="3600" dirty="0">
              <a:solidFill>
                <a:schemeClr val="bg1"/>
              </a:solidFill>
              <a:latin typeface="Bebas Neue" charset="0"/>
              <a:ea typeface="Bebas Neue" charset="0"/>
              <a:cs typeface="Bebas Neue" charset="0"/>
            </a:endParaRPr>
          </a:p>
        </p:txBody>
      </p:sp>
      <p:sp>
        <p:nvSpPr>
          <p:cNvPr id="12" name="Marcador de contenido 2"/>
          <p:cNvSpPr>
            <a:spLocks noGrp="1"/>
          </p:cNvSpPr>
          <p:nvPr>
            <p:ph idx="1"/>
          </p:nvPr>
        </p:nvSpPr>
        <p:spPr>
          <a:xfrm>
            <a:off x="653143" y="1123406"/>
            <a:ext cx="10516687" cy="3838712"/>
          </a:xfrm>
        </p:spPr>
        <p:txBody>
          <a:bodyPr/>
          <a:lstStyle/>
          <a:p>
            <a:r>
              <a:rPr lang="es-ES" i="1" dirty="0" smtClean="0"/>
              <a:t>Modificar el ejecutable de </a:t>
            </a:r>
            <a:r>
              <a:rPr lang="es-ES" i="1" dirty="0" err="1" smtClean="0"/>
              <a:t>Pentaho</a:t>
            </a:r>
            <a:r>
              <a:rPr lang="es-ES" i="1" dirty="0" smtClean="0"/>
              <a:t> para que lea caracteres especiales en </a:t>
            </a:r>
            <a:r>
              <a:rPr lang="es-ES" i="1" dirty="0" err="1" smtClean="0"/>
              <a:t>encoding</a:t>
            </a:r>
            <a:r>
              <a:rPr lang="es-ES" i="1" dirty="0" smtClean="0"/>
              <a:t> UTF-8</a:t>
            </a:r>
            <a:endParaRPr lang="es-MX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1575" y="2386012"/>
            <a:ext cx="9848850" cy="208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03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7668"/>
            <a:ext cx="12182475" cy="6955667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653143" y="139113"/>
            <a:ext cx="9047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 smtClean="0">
                <a:solidFill>
                  <a:schemeClr val="bg1"/>
                </a:solidFill>
                <a:latin typeface="Bebas Neue"/>
                <a:ea typeface="Bebas Neue" charset="0"/>
                <a:cs typeface="Bebas Neue" charset="0"/>
              </a:rPr>
              <a:t>Automatizar la tarea</a:t>
            </a:r>
            <a:endParaRPr lang="es-ES_tradnl" sz="3600" dirty="0">
              <a:solidFill>
                <a:schemeClr val="bg1"/>
              </a:solidFill>
              <a:latin typeface="Bebas Neue" charset="0"/>
              <a:ea typeface="Bebas Neue" charset="0"/>
              <a:cs typeface="Bebas Neue" charset="0"/>
            </a:endParaRPr>
          </a:p>
        </p:txBody>
      </p:sp>
      <p:sp>
        <p:nvSpPr>
          <p:cNvPr id="12" name="Marcador de contenido 2"/>
          <p:cNvSpPr>
            <a:spLocks noGrp="1"/>
          </p:cNvSpPr>
          <p:nvPr>
            <p:ph idx="1"/>
          </p:nvPr>
        </p:nvSpPr>
        <p:spPr>
          <a:xfrm>
            <a:off x="653143" y="1123406"/>
            <a:ext cx="10516687" cy="3838712"/>
          </a:xfrm>
        </p:spPr>
        <p:txBody>
          <a:bodyPr>
            <a:normAutofit fontScale="92500" lnSpcReduction="10000"/>
          </a:bodyPr>
          <a:lstStyle/>
          <a:p>
            <a:r>
              <a:rPr lang="es-ES" i="1" dirty="0" err="1"/>
              <a:t>Kettle</a:t>
            </a:r>
            <a:r>
              <a:rPr lang="es-ES" i="1" dirty="0"/>
              <a:t> tiene la opción de ejecutar los ETL como tareas programadas usando el comando “pan.bat” (ver </a:t>
            </a:r>
            <a:r>
              <a:rPr lang="es-ES" i="1" dirty="0">
                <a:hlinkClick r:id="rId3"/>
              </a:rPr>
              <a:t>http://</a:t>
            </a:r>
            <a:r>
              <a:rPr lang="es-ES" i="1" dirty="0" smtClean="0">
                <a:hlinkClick r:id="rId3"/>
              </a:rPr>
              <a:t>wiki.pentaho.com/display/EAI/Pan+User+Documentation</a:t>
            </a:r>
            <a:r>
              <a:rPr lang="es-ES" i="1" dirty="0" smtClean="0"/>
              <a:t>) </a:t>
            </a:r>
            <a:r>
              <a:rPr lang="es-ES" i="1" dirty="0"/>
              <a:t>el cual se encuentra en la misma carpeta de instalación de la herramienta</a:t>
            </a:r>
            <a:r>
              <a:rPr lang="es-ES" i="1" dirty="0" smtClean="0"/>
              <a:t>.</a:t>
            </a:r>
            <a:endParaRPr lang="es-CO" dirty="0"/>
          </a:p>
          <a:p>
            <a:r>
              <a:rPr lang="es-ES" i="1" dirty="0"/>
              <a:t>En Microsoft Windows se puede utilizar “</a:t>
            </a:r>
            <a:r>
              <a:rPr lang="es-ES" i="1" dirty="0" err="1"/>
              <a:t>Task</a:t>
            </a:r>
            <a:r>
              <a:rPr lang="es-ES" i="1" dirty="0"/>
              <a:t> </a:t>
            </a:r>
            <a:r>
              <a:rPr lang="es-ES" i="1" dirty="0" err="1"/>
              <a:t>Scheduler</a:t>
            </a:r>
            <a:r>
              <a:rPr lang="es-ES" i="1" dirty="0"/>
              <a:t>” para lanzar este comando y ejecutar el ETL de forma programada, dependiendo de la frecuencia de actualización que debe tener el conjunto de </a:t>
            </a:r>
            <a:r>
              <a:rPr lang="es-ES" i="1" dirty="0" smtClean="0"/>
              <a:t>datos.</a:t>
            </a:r>
          </a:p>
          <a:p>
            <a:pPr marL="0" indent="0">
              <a:buNone/>
            </a:pPr>
            <a:endParaRPr lang="es-ES" i="1" dirty="0" smtClean="0"/>
          </a:p>
          <a:p>
            <a:pPr marL="0" indent="0">
              <a:buNone/>
            </a:pPr>
            <a:r>
              <a:rPr lang="es-MX" sz="2000" dirty="0">
                <a:hlinkClick r:id="rId4"/>
              </a:rPr>
              <a:t>http://</a:t>
            </a:r>
            <a:r>
              <a:rPr lang="es-MX" sz="2000" dirty="0" smtClean="0">
                <a:hlinkClick r:id="rId4"/>
              </a:rPr>
              <a:t>www.dataprix.com/foro/pentaho-bi/como-programar-ejecucion-jobs-transformaciones-kettle-pdi-ce</a:t>
            </a:r>
            <a:endParaRPr lang="es-MX" sz="2000" dirty="0" smtClean="0"/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0944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" y="-3538"/>
            <a:ext cx="12182475" cy="683895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53143" y="1123406"/>
            <a:ext cx="10516687" cy="3838712"/>
          </a:xfrm>
        </p:spPr>
        <p:txBody>
          <a:bodyPr/>
          <a:lstStyle/>
          <a:p>
            <a:r>
              <a:rPr lang="es-ES" sz="2400" dirty="0" smtClean="0">
                <a:latin typeface="Bebas Neue"/>
              </a:rPr>
              <a:t>Introducción</a:t>
            </a:r>
          </a:p>
          <a:p>
            <a:r>
              <a:rPr lang="es-ES" sz="2400" dirty="0" smtClean="0">
                <a:latin typeface="Bebas Neue"/>
              </a:rPr>
              <a:t>¿Qué se requiere?</a:t>
            </a:r>
          </a:p>
          <a:p>
            <a:r>
              <a:rPr lang="es-ES" sz="2400" dirty="0" smtClean="0">
                <a:latin typeface="Bebas Neue"/>
              </a:rPr>
              <a:t>Creación ETL</a:t>
            </a:r>
          </a:p>
          <a:p>
            <a:r>
              <a:rPr lang="es-ES" sz="2400" dirty="0" smtClean="0">
                <a:latin typeface="Bebas Neue"/>
              </a:rPr>
              <a:t>Puesta en marcha</a:t>
            </a:r>
            <a:endParaRPr lang="es-ES" sz="2400" dirty="0" smtClean="0">
              <a:latin typeface="Bebas Neue"/>
            </a:endParaRPr>
          </a:p>
          <a:p>
            <a:pPr marL="0" indent="0">
              <a:buNone/>
            </a:pPr>
            <a:endParaRPr lang="es-MX" dirty="0"/>
          </a:p>
        </p:txBody>
      </p:sp>
      <p:sp>
        <p:nvSpPr>
          <p:cNvPr id="6" name="CuadroTexto 5"/>
          <p:cNvSpPr txBox="1"/>
          <p:nvPr/>
        </p:nvSpPr>
        <p:spPr>
          <a:xfrm>
            <a:off x="653143" y="139113"/>
            <a:ext cx="90470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 smtClean="0">
                <a:solidFill>
                  <a:schemeClr val="bg1"/>
                </a:solidFill>
                <a:latin typeface="Bebas Neue"/>
                <a:ea typeface="Bebas Neue" charset="0"/>
                <a:cs typeface="Bebas Neue" charset="0"/>
              </a:rPr>
              <a:t>AGENDA</a:t>
            </a:r>
            <a:endParaRPr lang="es-ES" sz="3600" b="1" dirty="0">
              <a:solidFill>
                <a:schemeClr val="bg1"/>
              </a:solidFill>
              <a:latin typeface="Bebas Neue"/>
              <a:ea typeface="Bebas Neue" charset="0"/>
              <a:cs typeface="Bebas Neue" charset="0"/>
            </a:endParaRPr>
          </a:p>
          <a:p>
            <a:endParaRPr lang="es-ES_tradnl" sz="3600" dirty="0">
              <a:solidFill>
                <a:schemeClr val="bg1"/>
              </a:solidFill>
              <a:latin typeface="Bebas Neue" charset="0"/>
              <a:ea typeface="Bebas Neue" charset="0"/>
              <a:cs typeface="Bebas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89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" y="-3538"/>
            <a:ext cx="12182475" cy="683895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099" y="1552303"/>
            <a:ext cx="10591800" cy="3048000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653143" y="139113"/>
            <a:ext cx="90470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 smtClean="0">
                <a:solidFill>
                  <a:schemeClr val="bg1"/>
                </a:solidFill>
                <a:latin typeface="Bebas Neue"/>
                <a:ea typeface="Bebas Neue" charset="0"/>
                <a:cs typeface="Bebas Neue" charset="0"/>
              </a:rPr>
              <a:t>www.datos.gov.co</a:t>
            </a:r>
            <a:endParaRPr lang="es-ES" sz="3600" b="1" dirty="0">
              <a:solidFill>
                <a:schemeClr val="bg1"/>
              </a:solidFill>
              <a:latin typeface="Bebas Neue"/>
              <a:ea typeface="Bebas Neue" charset="0"/>
              <a:cs typeface="Bebas Neue" charset="0"/>
            </a:endParaRPr>
          </a:p>
          <a:p>
            <a:endParaRPr lang="es-ES_tradnl" sz="3600" dirty="0">
              <a:solidFill>
                <a:schemeClr val="bg1"/>
              </a:solidFill>
              <a:latin typeface="Bebas Neue" charset="0"/>
              <a:ea typeface="Bebas Neue" charset="0"/>
              <a:cs typeface="Bebas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27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" y="-3538"/>
            <a:ext cx="12182475" cy="683895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44" r="16457" b="20995"/>
          <a:stretch/>
        </p:blipFill>
        <p:spPr>
          <a:xfrm>
            <a:off x="2241042" y="1855529"/>
            <a:ext cx="3383656" cy="2050264"/>
          </a:xfrm>
          <a:prstGeom prst="rect">
            <a:avLst/>
          </a:prstGeom>
        </p:spPr>
      </p:pic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550000708"/>
              </p:ext>
            </p:extLst>
          </p:nvPr>
        </p:nvGraphicFramePr>
        <p:xfrm>
          <a:off x="6212115" y="928672"/>
          <a:ext cx="3532778" cy="38784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Pergamino horizontal 6"/>
          <p:cNvSpPr/>
          <p:nvPr/>
        </p:nvSpPr>
        <p:spPr>
          <a:xfrm>
            <a:off x="2058350" y="3905793"/>
            <a:ext cx="3749039" cy="1045029"/>
          </a:xfrm>
          <a:prstGeom prst="horizontalScroll">
            <a:avLst/>
          </a:prstGeom>
          <a:noFill/>
          <a:ln w="38100">
            <a:solidFill>
              <a:srgbClr val="4C21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tx1"/>
                </a:solidFill>
              </a:rPr>
              <a:t>Actualización trimestral, mensual, semanal o diaria.</a:t>
            </a:r>
            <a:endParaRPr lang="es-CO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258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t="10801" b="843"/>
          <a:stretch/>
        </p:blipFill>
        <p:spPr>
          <a:xfrm>
            <a:off x="0" y="0"/>
            <a:ext cx="12192000" cy="6844937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3335981" y="1876473"/>
            <a:ext cx="70098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solidFill>
                  <a:schemeClr val="bg1"/>
                </a:solidFill>
                <a:latin typeface="Bebas Neue"/>
                <a:ea typeface="Bebas Neue" charset="0"/>
                <a:cs typeface="Bebas Neue" charset="0"/>
              </a:rPr>
              <a:t>¿QUE </a:t>
            </a:r>
            <a:r>
              <a:rPr lang="es-ES" sz="4800" b="1" dirty="0" smtClean="0">
                <a:solidFill>
                  <a:schemeClr val="bg1"/>
                </a:solidFill>
                <a:latin typeface="Bebas Neue"/>
                <a:ea typeface="Bebas Neue" charset="0"/>
                <a:cs typeface="Bebas Neue" charset="0"/>
              </a:rPr>
              <a:t>SE REQUIERE</a:t>
            </a:r>
            <a:r>
              <a:rPr lang="es-ES" sz="4800" b="1" dirty="0" smtClean="0">
                <a:solidFill>
                  <a:schemeClr val="bg1"/>
                </a:solidFill>
                <a:latin typeface="Bebas Neue"/>
                <a:ea typeface="Bebas Neue" charset="0"/>
                <a:cs typeface="Bebas Neue" charset="0"/>
              </a:rPr>
              <a:t>?</a:t>
            </a:r>
            <a:endParaRPr lang="es-ES" sz="4800" b="1" dirty="0" smtClean="0">
              <a:solidFill>
                <a:schemeClr val="bg1"/>
              </a:solidFill>
              <a:latin typeface="Bebas Neue"/>
              <a:ea typeface="Bebas Neue" charset="0"/>
              <a:cs typeface="Bebas Neue" charset="0"/>
            </a:endParaRPr>
          </a:p>
          <a:p>
            <a:endParaRPr lang="es-ES_tradnl" sz="3600" dirty="0">
              <a:solidFill>
                <a:schemeClr val="bg1"/>
              </a:solidFill>
              <a:latin typeface="Bebas Neue" charset="0"/>
              <a:ea typeface="Bebas Neue" charset="0"/>
              <a:cs typeface="Bebas Neue" charset="0"/>
            </a:endParaRPr>
          </a:p>
        </p:txBody>
      </p:sp>
      <p:cxnSp>
        <p:nvCxnSpPr>
          <p:cNvPr id="3" name="Conector recto 2"/>
          <p:cNvCxnSpPr/>
          <p:nvPr/>
        </p:nvCxnSpPr>
        <p:spPr>
          <a:xfrm>
            <a:off x="2991394" y="1162594"/>
            <a:ext cx="0" cy="3004457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458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7668"/>
            <a:ext cx="12182475" cy="6955667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653143" y="139113"/>
            <a:ext cx="90470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 smtClean="0">
                <a:solidFill>
                  <a:schemeClr val="bg1"/>
                </a:solidFill>
                <a:latin typeface="Bebas Neue"/>
                <a:ea typeface="Bebas Neue" charset="0"/>
                <a:cs typeface="Bebas Neue" charset="0"/>
              </a:rPr>
              <a:t>Marco de Trabajo Chicago</a:t>
            </a:r>
            <a:endParaRPr lang="es-ES" sz="3600" b="1" dirty="0">
              <a:solidFill>
                <a:schemeClr val="bg1"/>
              </a:solidFill>
              <a:latin typeface="Bebas Neue"/>
              <a:ea typeface="Bebas Neue" charset="0"/>
              <a:cs typeface="Bebas Neue" charset="0"/>
            </a:endParaRPr>
          </a:p>
          <a:p>
            <a:endParaRPr lang="es-ES_tradnl" sz="3600" dirty="0">
              <a:solidFill>
                <a:schemeClr val="bg1"/>
              </a:solidFill>
              <a:latin typeface="Bebas Neue" charset="0"/>
              <a:ea typeface="Bebas Neue" charset="0"/>
              <a:cs typeface="Bebas Neue" charset="0"/>
            </a:endParaRPr>
          </a:p>
        </p:txBody>
      </p:sp>
      <p:sp>
        <p:nvSpPr>
          <p:cNvPr id="156" name="Marcador de contenido 2"/>
          <p:cNvSpPr>
            <a:spLocks noGrp="1"/>
          </p:cNvSpPr>
          <p:nvPr>
            <p:ph idx="1"/>
          </p:nvPr>
        </p:nvSpPr>
        <p:spPr>
          <a:xfrm>
            <a:off x="653143" y="1123406"/>
            <a:ext cx="10516687" cy="3838712"/>
          </a:xfrm>
        </p:spPr>
        <p:txBody>
          <a:bodyPr/>
          <a:lstStyle/>
          <a:p>
            <a:pPr marL="0" indent="0">
              <a:buNone/>
            </a:pPr>
            <a:r>
              <a:rPr lang="es-MX" sz="2400" dirty="0">
                <a:latin typeface="Bebas Neue"/>
                <a:hlinkClick r:id="rId3"/>
              </a:rPr>
              <a:t>https://</a:t>
            </a:r>
            <a:r>
              <a:rPr lang="es-MX" sz="2400" dirty="0" smtClean="0">
                <a:latin typeface="Bebas Neue"/>
                <a:hlinkClick r:id="rId3"/>
              </a:rPr>
              <a:t>github.com/Chicago/open-data-etl-utility-kit</a:t>
            </a:r>
            <a:r>
              <a:rPr lang="es-MX" sz="2400" dirty="0" smtClean="0">
                <a:latin typeface="Bebas Neue"/>
              </a:rPr>
              <a:t> </a:t>
            </a:r>
            <a:endParaRPr lang="es-MX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292" y="1576223"/>
            <a:ext cx="9514388" cy="342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37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7668"/>
            <a:ext cx="12182475" cy="6955667"/>
          </a:xfrm>
          <a:prstGeom prst="rect">
            <a:avLst/>
          </a:prstGeom>
        </p:spPr>
      </p:pic>
      <p:sp>
        <p:nvSpPr>
          <p:cNvPr id="156" name="Marcador de contenido 2"/>
          <p:cNvSpPr>
            <a:spLocks noGrp="1"/>
          </p:cNvSpPr>
          <p:nvPr>
            <p:ph idx="1"/>
          </p:nvPr>
        </p:nvSpPr>
        <p:spPr>
          <a:xfrm>
            <a:off x="653143" y="1123406"/>
            <a:ext cx="10516687" cy="3838712"/>
          </a:xfrm>
        </p:spPr>
        <p:txBody>
          <a:bodyPr/>
          <a:lstStyle/>
          <a:p>
            <a:pPr marL="0" indent="0">
              <a:buNone/>
            </a:pPr>
            <a:r>
              <a:rPr lang="es-MX" sz="2400" dirty="0">
                <a:latin typeface="Bebas Neue"/>
                <a:hlinkClick r:id="rId3"/>
              </a:rPr>
              <a:t>http://community.pentaho.com/projects/data-integration</a:t>
            </a:r>
            <a:r>
              <a:rPr lang="es-MX" sz="2400" dirty="0" smtClean="0">
                <a:latin typeface="Bebas Neue"/>
                <a:hlinkClick r:id="rId3"/>
              </a:rPr>
              <a:t>/</a:t>
            </a:r>
            <a:r>
              <a:rPr lang="es-MX" sz="2400" dirty="0" smtClean="0">
                <a:latin typeface="Bebas Neue"/>
              </a:rPr>
              <a:t> </a:t>
            </a:r>
            <a:endParaRPr lang="es-MX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127" y="-97668"/>
            <a:ext cx="3105150" cy="105727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7374" y="1813302"/>
            <a:ext cx="8467725" cy="31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29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7668"/>
            <a:ext cx="12182475" cy="6955667"/>
          </a:xfrm>
          <a:prstGeom prst="rect">
            <a:avLst/>
          </a:prstGeom>
        </p:spPr>
      </p:pic>
      <p:sp>
        <p:nvSpPr>
          <p:cNvPr id="156" name="Marcador de contenido 2"/>
          <p:cNvSpPr>
            <a:spLocks noGrp="1"/>
          </p:cNvSpPr>
          <p:nvPr>
            <p:ph idx="1"/>
          </p:nvPr>
        </p:nvSpPr>
        <p:spPr>
          <a:xfrm>
            <a:off x="653143" y="1123406"/>
            <a:ext cx="10516687" cy="3838712"/>
          </a:xfrm>
        </p:spPr>
        <p:txBody>
          <a:bodyPr/>
          <a:lstStyle/>
          <a:p>
            <a:pPr marL="0" indent="0">
              <a:buNone/>
            </a:pPr>
            <a:r>
              <a:rPr lang="es-MX" sz="2400" dirty="0">
                <a:latin typeface="Bebas Neue"/>
                <a:hlinkClick r:id="rId3"/>
              </a:rPr>
              <a:t>https://</a:t>
            </a:r>
            <a:r>
              <a:rPr lang="es-MX" sz="2400" dirty="0" smtClean="0">
                <a:latin typeface="Bebas Neue"/>
                <a:hlinkClick r:id="rId3"/>
              </a:rPr>
              <a:t>github.com/socrata/datasync/releases</a:t>
            </a:r>
            <a:r>
              <a:rPr lang="es-MX" sz="2400" dirty="0" smtClean="0">
                <a:latin typeface="Bebas Neue"/>
              </a:rPr>
              <a:t> </a:t>
            </a:r>
            <a:endParaRPr lang="es-MX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r="3456" b="9035"/>
          <a:stretch/>
        </p:blipFill>
        <p:spPr>
          <a:xfrm>
            <a:off x="421142" y="-97668"/>
            <a:ext cx="2152242" cy="92062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8563" y="1693072"/>
            <a:ext cx="7492637" cy="346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03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7668"/>
            <a:ext cx="12182475" cy="6955667"/>
          </a:xfrm>
          <a:prstGeom prst="rect">
            <a:avLst/>
          </a:prstGeom>
        </p:spPr>
      </p:pic>
      <p:sp>
        <p:nvSpPr>
          <p:cNvPr id="156" name="Marcador de contenido 2"/>
          <p:cNvSpPr>
            <a:spLocks noGrp="1"/>
          </p:cNvSpPr>
          <p:nvPr>
            <p:ph idx="1"/>
          </p:nvPr>
        </p:nvSpPr>
        <p:spPr>
          <a:xfrm>
            <a:off x="653143" y="1123406"/>
            <a:ext cx="10516687" cy="3838712"/>
          </a:xfrm>
        </p:spPr>
        <p:txBody>
          <a:bodyPr/>
          <a:lstStyle/>
          <a:p>
            <a:r>
              <a:rPr lang="es-MX" sz="2400" dirty="0" smtClean="0">
                <a:latin typeface="Bebas Neue"/>
              </a:rPr>
              <a:t>Usuario publicador en la plataforma de datos abiertos.</a:t>
            </a:r>
          </a:p>
          <a:p>
            <a:r>
              <a:rPr lang="es-MX" sz="2400" dirty="0" err="1" smtClean="0">
                <a:latin typeface="Bebas Neue"/>
              </a:rPr>
              <a:t>Token</a:t>
            </a:r>
            <a:r>
              <a:rPr lang="es-MX" sz="2400" dirty="0" smtClean="0">
                <a:latin typeface="Bebas Neue"/>
              </a:rPr>
              <a:t> del usuario publicador.</a:t>
            </a:r>
          </a:p>
          <a:p>
            <a:r>
              <a:rPr lang="es-MX" sz="2400" dirty="0" smtClean="0">
                <a:latin typeface="Bebas Neue"/>
              </a:rPr>
              <a:t>Esque</a:t>
            </a:r>
            <a:r>
              <a:rPr lang="es-MX" sz="2400" dirty="0" smtClean="0">
                <a:latin typeface="Bebas Neue"/>
              </a:rPr>
              <a:t>ma de la tabla en datos abiertos.</a:t>
            </a:r>
            <a:endParaRPr lang="es-MX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39" y="-97668"/>
            <a:ext cx="3030583" cy="104294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2087" y="3042762"/>
            <a:ext cx="9258300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66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3538</TotalTime>
  <Words>308</Words>
  <Application>Microsoft Office PowerPoint</Application>
  <PresentationFormat>Panorámica</PresentationFormat>
  <Paragraphs>45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3" baseType="lpstr">
      <vt:lpstr>Arial</vt:lpstr>
      <vt:lpstr>Bebas Neue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Laura Alexandra Ochoa Cortes</dc:creator>
  <cp:lastModifiedBy>Laura Alexandra Ochoa Cortes</cp:lastModifiedBy>
  <cp:revision>35</cp:revision>
  <dcterms:created xsi:type="dcterms:W3CDTF">2016-10-24T20:25:55Z</dcterms:created>
  <dcterms:modified xsi:type="dcterms:W3CDTF">2017-07-24T01:42:02Z</dcterms:modified>
</cp:coreProperties>
</file>